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940" r:id="rId2"/>
    <p:sldId id="1302" r:id="rId3"/>
    <p:sldId id="1303" r:id="rId4"/>
    <p:sldId id="1305" r:id="rId5"/>
    <p:sldId id="1306" r:id="rId6"/>
    <p:sldId id="1301" r:id="rId7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013" autoAdjust="0"/>
    <p:restoredTop sz="94660"/>
  </p:normalViewPr>
  <p:slideViewPr>
    <p:cSldViewPr snapToGrid="0">
      <p:cViewPr varScale="1">
        <p:scale>
          <a:sx n="73" d="100"/>
          <a:sy n="73" d="100"/>
        </p:scale>
        <p:origin x="36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2A2C696-0713-D5BA-6ED1-4A0933617A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88FC2340-8006-1F3B-97E3-B2C1599286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0DBCE8E9-F32B-516D-0F55-D37482EC7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7144-E3B1-452D-92A6-691DF75AE862}" type="datetimeFigureOut">
              <a:rPr lang="he-IL" smtClean="0"/>
              <a:t>ט"ז/אייר/תשפ"ה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FB98A04E-034E-42D1-D38F-ED3481097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39A8AA5F-E388-250C-CB2C-EA7ED2996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BDC6-E1A8-4130-AC21-6B4AED49B7D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72491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33CEB25-89A3-E45A-CB6F-0F17B70EF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041B3552-557C-AF62-B218-48EB1A4B85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1D6D4611-D485-0B9B-FCC8-59BA0D523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7144-E3B1-452D-92A6-691DF75AE862}" type="datetimeFigureOut">
              <a:rPr lang="he-IL" smtClean="0"/>
              <a:t>ט"ז/אייר/תשפ"ה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5A0122FC-283B-2639-90E4-5B8F5B0A7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B4C764FA-8594-2345-5B1F-A907D8793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BDC6-E1A8-4130-AC21-6B4AED49B7D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18917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9727F390-CA41-4BC7-42F9-8A1AC1FF3D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012DC983-15C4-141F-C5FA-36DAFE2C4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F85AEC98-05A6-C813-7980-1786D8712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7144-E3B1-452D-92A6-691DF75AE862}" type="datetimeFigureOut">
              <a:rPr lang="he-IL" smtClean="0"/>
              <a:t>ט"ז/אייר/תשפ"ה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A49E915A-C9D4-A28F-7AEF-4BF12953E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5266628-957F-B7A4-F2D3-A37EF2095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BDC6-E1A8-4130-AC21-6B4AED49B7D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25634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B33BADE-94D7-9A74-76E1-15CA901EE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9FF6966D-5383-3789-88B8-E30DEBBA0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182D2A77-B3A2-D327-7FC9-1EE70EB7C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7144-E3B1-452D-92A6-691DF75AE862}" type="datetimeFigureOut">
              <a:rPr lang="he-IL" smtClean="0"/>
              <a:t>ט"ז/אייר/תשפ"ה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93AA959-4872-2733-59DC-DBC24FA34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C0625C64-B9E0-CEF7-6E36-59DFF3F04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BDC6-E1A8-4130-AC21-6B4AED49B7D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16671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9E1C90B-1746-595C-68AF-A24FB21CE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2D389E3A-67B3-2DB4-8AE6-F846A7CC89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A85AE85D-0106-5C55-8B9C-729460F74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7144-E3B1-452D-92A6-691DF75AE862}" type="datetimeFigureOut">
              <a:rPr lang="he-IL" smtClean="0"/>
              <a:t>ט"ז/אייר/תשפ"ה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23A8503-AEEE-62C5-5988-40569072F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371E79DD-862C-C7D0-253E-4CA30C36B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BDC6-E1A8-4130-AC21-6B4AED49B7D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86297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66C5EC4-D656-0337-49A4-B4BC4AC53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AA15A032-9CEE-9E82-5C41-BEB8544A3A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EE2A93DF-1154-57AF-1F1D-26F96E76AC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1A3F653A-E3CE-0F8B-591D-601BB396B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7144-E3B1-452D-92A6-691DF75AE862}" type="datetimeFigureOut">
              <a:rPr lang="he-IL" smtClean="0"/>
              <a:t>ט"ז/אייר/תשפ"ה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27738DFC-0DAF-D730-7680-42D928873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5A1FDD69-07DD-C3D8-7D36-889EB5F22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BDC6-E1A8-4130-AC21-6B4AED49B7D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9515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C2984BC-4800-75E3-024B-541A82B69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ADD87991-D292-BC14-6AB5-EECB09B607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5010DA0D-0F21-CF6D-5658-C6EAEB787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B88E1DC9-74E3-275E-2845-85710A2B61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0D772712-CC2C-EB19-1621-5DC7B38F07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DAE493C8-2884-4A55-3D18-882E3B4EF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7144-E3B1-452D-92A6-691DF75AE862}" type="datetimeFigureOut">
              <a:rPr lang="he-IL" smtClean="0"/>
              <a:t>ט"ז/אייר/תשפ"ה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4974C760-8329-4DDF-2A5A-3BA4B9334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503E1C66-81AA-E6F2-3A72-4011C499F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BDC6-E1A8-4130-AC21-6B4AED49B7D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53283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AB600EF-DE10-BED0-7843-CD16F9868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440C0919-98EB-2DE7-020C-DEB0F6E85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7144-E3B1-452D-92A6-691DF75AE862}" type="datetimeFigureOut">
              <a:rPr lang="he-IL" smtClean="0"/>
              <a:t>ט"ז/אייר/תשפ"ה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71234944-AE70-2DF6-ED72-1ECA9C0F8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B3CD0939-D400-33F5-B12D-FE4A2347B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BDC6-E1A8-4130-AC21-6B4AED49B7D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74623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54A2FD16-BAE6-A26B-335A-BBB4C0121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7144-E3B1-452D-92A6-691DF75AE862}" type="datetimeFigureOut">
              <a:rPr lang="he-IL" smtClean="0"/>
              <a:t>ט"ז/אייר/תשפ"ה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434DA47C-E201-5867-AEEA-5067A711D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9D67FC20-F07C-8F3B-EFBB-C27A324E9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BDC6-E1A8-4130-AC21-6B4AED49B7D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63090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D717E0A-55EA-6A2D-F973-77BBCAC5D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4B3523F-E46B-15D5-81F4-ADB2B3FDA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8965AEDC-611D-06C8-EBFD-87E103991B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BCA16DC9-DBF3-5A22-5001-FEF6B6912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7144-E3B1-452D-92A6-691DF75AE862}" type="datetimeFigureOut">
              <a:rPr lang="he-IL" smtClean="0"/>
              <a:t>ט"ז/אייר/תשפ"ה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A3558F7C-DE25-8A76-F243-DC0C09F91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CD68CEE4-E043-40D2-67DF-BCD1B6266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BDC6-E1A8-4130-AC21-6B4AED49B7D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0011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6B74F97-41C2-6144-933C-0E98638F5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AAD28DCD-41A0-D2A9-2ED3-83F6AE63D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B33F1BDB-F789-A257-2E04-CD6CCF2566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0C735212-7615-476B-63EE-85C52CE81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7144-E3B1-452D-92A6-691DF75AE862}" type="datetimeFigureOut">
              <a:rPr lang="he-IL" smtClean="0"/>
              <a:t>ט"ז/אייר/תשפ"ה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1D0B1393-4A0E-379A-C05B-4DE0F4F5A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33DF67EF-D9A0-1ACD-DD44-7C3AE0175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BDC6-E1A8-4130-AC21-6B4AED49B7D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47679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E13FDD14-38F0-BB2D-79FC-DF64379A6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131E13AF-8890-D9B7-EE69-A1054714F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90F4088-61B9-91C2-6DD1-5F6B0C4780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2487144-E3B1-452D-92A6-691DF75AE862}" type="datetimeFigureOut">
              <a:rPr lang="he-IL" smtClean="0"/>
              <a:t>ט"ז/אייר/תשפ"ה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09CCC323-CA78-34A5-1F9A-B9A5AC79BC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6102DBB1-194B-A176-BE2E-E231CC2919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9D4BDC6-E1A8-4130-AC21-6B4AED49B7D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04297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3C2F0CF2-33DA-FA31-D42A-A4A7927F8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739" y="908050"/>
            <a:ext cx="5976937" cy="4154488"/>
          </a:xfrm>
          <a:prstGeom prst="rect">
            <a:avLst/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b="1">
                <a:cs typeface="David" panose="020E0502060401010101" pitchFamily="34" charset="-79"/>
              </a:rPr>
              <a:t>המוסר, הכח והזהות המקצועית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2400" b="1">
                <a:cs typeface="David" panose="020E0502060401010101" pitchFamily="34" charset="-79"/>
              </a:rPr>
              <a:t>שבוע האחות בישראל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2400" b="1">
                <a:cs typeface="David" panose="020E0502060401010101" pitchFamily="34" charset="-79"/>
              </a:rPr>
              <a:t>יום עיון למחנכים ומדריכים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e-IL" altLang="he-IL" sz="2400" b="1">
              <a:cs typeface="David" panose="020E0502060401010101" pitchFamily="34" charset="-79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3600" b="1">
                <a:cs typeface="David" panose="020E0502060401010101" pitchFamily="34" charset="-79"/>
              </a:rPr>
              <a:t>גילויי מסירות של אחיות ורופאים בימי השואה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4000" b="1">
                <a:cs typeface="David" panose="020E0502060401010101" pitchFamily="34" charset="-79"/>
              </a:rPr>
              <a:t> </a:t>
            </a:r>
            <a:endParaRPr lang="he-IL" altLang="he-IL" b="1">
              <a:cs typeface="David" panose="020E0502060401010101" pitchFamily="34" charset="-79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2400" b="1">
                <a:cs typeface="David" panose="020E0502060401010101" pitchFamily="34" charset="-79"/>
              </a:rPr>
              <a:t>ד"ר מרים עופר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2400" b="1">
                <a:cs typeface="David" panose="020E0502060401010101" pitchFamily="34" charset="-79"/>
              </a:rPr>
              <a:t>מכללה אקדמית גליל מערבי</a:t>
            </a:r>
            <a:endParaRPr lang="en-US" altLang="he-IL" sz="2400" b="1">
              <a:cs typeface="David" panose="020E0502060401010101" pitchFamily="34" charset="-79"/>
            </a:endParaRPr>
          </a:p>
        </p:txBody>
      </p:sp>
      <p:pic>
        <p:nvPicPr>
          <p:cNvPr id="3075" name="תמונה 16">
            <a:extLst>
              <a:ext uri="{FF2B5EF4-FFF2-40B4-BE49-F238E27FC236}">
                <a16:creationId xmlns:a16="http://schemas.microsoft.com/office/drawing/2014/main" id="{93136F82-F5E1-FDFB-E92B-45F95B17C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326" y="76200"/>
            <a:ext cx="2551113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תמונה 18" descr="תמונה שמכילה מקורה, צילום, איש, ישיבה&#10;&#10;התיאור נוצר באופן אוטומטי">
            <a:extLst>
              <a:ext uri="{FF2B5EF4-FFF2-40B4-BE49-F238E27FC236}">
                <a16:creationId xmlns:a16="http://schemas.microsoft.com/office/drawing/2014/main" id="{B2723BF3-4FB8-9835-84D3-34F5118DC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4" y="2346325"/>
            <a:ext cx="2581275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תמונה 4" descr="תמונה שמכילה צילום, מקורה, אדם, ישן&#10;&#10;התיאור נוצר באופן אוטומטי">
            <a:extLst>
              <a:ext uri="{FF2B5EF4-FFF2-40B4-BE49-F238E27FC236}">
                <a16:creationId xmlns:a16="http://schemas.microsoft.com/office/drawing/2014/main" id="{8770D07F-0CDE-CACA-0D8F-483335CC1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4605338"/>
            <a:ext cx="2546350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תמונה 2" descr="תמונה שמכילה לבוש, פני אדם, נייר צילום, אדם&#10;&#10;תוכן שנוצר על-ידי בינה מלאכותית עשוי להיות שגוי.">
            <a:extLst>
              <a:ext uri="{FF2B5EF4-FFF2-40B4-BE49-F238E27FC236}">
                <a16:creationId xmlns:a16="http://schemas.microsoft.com/office/drawing/2014/main" id="{5D9CA1CE-A59D-EC1B-0BEE-AD1799337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1" t="6026" r="9404" b="9637"/>
          <a:stretch>
            <a:fillRect/>
          </a:stretch>
        </p:blipFill>
        <p:spPr bwMode="auto">
          <a:xfrm>
            <a:off x="1928814" y="765176"/>
            <a:ext cx="8334375" cy="571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כותרת 1">
            <a:extLst>
              <a:ext uri="{FF2B5EF4-FFF2-40B4-BE49-F238E27FC236}">
                <a16:creationId xmlns:a16="http://schemas.microsoft.com/office/drawing/2014/main" id="{471E532A-492C-5B50-1390-A6B5E56102A0}"/>
              </a:ext>
            </a:extLst>
          </p:cNvPr>
          <p:cNvSpPr txBox="1">
            <a:spLocks noChangeArrowheads="1"/>
          </p:cNvSpPr>
          <p:nvPr/>
        </p:nvSpPr>
        <p:spPr>
          <a:xfrm>
            <a:off x="1981200" y="1"/>
            <a:ext cx="8229600" cy="1412875"/>
          </a:xfrm>
          <a:prstGeom prst="rect">
            <a:avLst/>
          </a:prstGeom>
        </p:spPr>
        <p:txBody>
          <a:bodyPr/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he-IL" altLang="he-IL" sz="2400" b="1" kern="0" dirty="0"/>
              <a:t>1925- בחורה </a:t>
            </a:r>
            <a:r>
              <a:rPr lang="he-IL" altLang="he-IL" sz="2400" b="1" kern="0" dirty="0" err="1"/>
              <a:t>יהודיה</a:t>
            </a:r>
            <a:r>
              <a:rPr lang="he-IL" altLang="he-IL" sz="2400" b="1" kern="0" dirty="0"/>
              <a:t> רוקמת חלומות לעתיד . רחל (אוקה) </a:t>
            </a:r>
            <a:r>
              <a:rPr lang="he-IL" altLang="he-IL" sz="2400" b="1" kern="0" dirty="0" err="1"/>
              <a:t>בליאך</a:t>
            </a:r>
            <a:r>
              <a:rPr lang="he-IL" altLang="he-IL" sz="2400" b="1" kern="0" dirty="0"/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תמונה 2" descr="תמונה שמכילה לבוש, פני אדם, נייר צילום, בחוץ&#10;&#10;תוכן שנוצר על-ידי בינה מלאכותית עשוי להיות שגוי.">
            <a:extLst>
              <a:ext uri="{FF2B5EF4-FFF2-40B4-BE49-F238E27FC236}">
                <a16:creationId xmlns:a16="http://schemas.microsoft.com/office/drawing/2014/main" id="{D693B1C6-762B-47A8-4022-8FDA0D1EB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1046163"/>
            <a:ext cx="7632700" cy="551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כותרת 1">
            <a:extLst>
              <a:ext uri="{FF2B5EF4-FFF2-40B4-BE49-F238E27FC236}">
                <a16:creationId xmlns:a16="http://schemas.microsoft.com/office/drawing/2014/main" id="{5AF24EAE-9838-D449-D2EB-565991841E14}"/>
              </a:ext>
            </a:extLst>
          </p:cNvPr>
          <p:cNvSpPr txBox="1">
            <a:spLocks noChangeArrowheads="1"/>
          </p:cNvSpPr>
          <p:nvPr/>
        </p:nvSpPr>
        <p:spPr>
          <a:xfrm>
            <a:off x="2008188" y="6351"/>
            <a:ext cx="8475662" cy="1046163"/>
          </a:xfrm>
          <a:prstGeom prst="rect">
            <a:avLst/>
          </a:prstGeom>
        </p:spPr>
        <p:txBody>
          <a:bodyPr/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he-IL" altLang="he-IL" sz="2800" kern="0" dirty="0"/>
              <a:t>1927 סיום לימודי אחיות בבית הספר היהודי לאחיות , וורשה. עומדת שורה אחורית, ראשונה משמאל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תמונה 1">
            <a:extLst>
              <a:ext uri="{FF2B5EF4-FFF2-40B4-BE49-F238E27FC236}">
                <a16:creationId xmlns:a16="http://schemas.microsoft.com/office/drawing/2014/main" id="{D1CD02AA-D733-B130-9E29-AB35C17A1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3" t="3705" b="51740"/>
          <a:stretch>
            <a:fillRect/>
          </a:stretch>
        </p:blipFill>
        <p:spPr bwMode="auto">
          <a:xfrm rot="10800000">
            <a:off x="1703388" y="1"/>
            <a:ext cx="8342312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תיבת טקסט 3">
            <a:extLst>
              <a:ext uri="{FF2B5EF4-FFF2-40B4-BE49-F238E27FC236}">
                <a16:creationId xmlns:a16="http://schemas.microsoft.com/office/drawing/2014/main" id="{6778786C-4E06-9AE2-AA39-099263ED5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3525" y="4581525"/>
            <a:ext cx="8713788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None/>
            </a:pPr>
            <a:r>
              <a:rPr lang="he-IL" altLang="he-IL" sz="2800" b="1">
                <a:latin typeface="Calibri" panose="020F0502020204030204" pitchFamily="34" charset="0"/>
                <a:cs typeface="Calibri" panose="020F0502020204030204" pitchFamily="34" charset="0"/>
              </a:rPr>
              <a:t> " יש הוד מסוים ביכולת להתגבר על עצמך</a:t>
            </a:r>
            <a:endParaRPr lang="en-US" altLang="he-IL" sz="2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None/>
            </a:pPr>
            <a:r>
              <a:rPr lang="he-IL" altLang="he-IL" sz="2800" b="1">
                <a:latin typeface="Calibri" panose="020F0502020204030204" pitchFamily="34" charset="0"/>
                <a:cs typeface="Calibri" panose="020F0502020204030204" pitchFamily="34" charset="0"/>
              </a:rPr>
              <a:t>  ויש כח מסוים ביכולת לכלוא את גופך למען בריאות הנפש,</a:t>
            </a:r>
            <a:endParaRPr lang="en-US" altLang="he-IL" sz="2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None/>
            </a:pPr>
            <a:r>
              <a:rPr lang="he-IL" altLang="he-IL" sz="2800" b="1">
                <a:latin typeface="Calibri" panose="020F0502020204030204" pitchFamily="34" charset="0"/>
                <a:cs typeface="Calibri" panose="020F0502020204030204" pitchFamily="34" charset="0"/>
              </a:rPr>
              <a:t>אבל למות כאשר הכל בפנים בוער וזועק לחיים – זה נורא."</a:t>
            </a:r>
            <a:endParaRPr lang="en-US" altLang="he-IL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49FB00B-10D6-4D07-6279-EBD1D0D28CD3}"/>
              </a:ext>
            </a:extLst>
          </p:cNvPr>
          <p:cNvSpPr txBox="1">
            <a:spLocks noChangeArrowheads="1"/>
          </p:cNvSpPr>
          <p:nvPr/>
        </p:nvSpPr>
        <p:spPr>
          <a:xfrm>
            <a:off x="1558926" y="333376"/>
            <a:ext cx="8348663" cy="1439863"/>
          </a:xfrm>
          <a:prstGeom prst="rect">
            <a:avLst/>
          </a:prstGeom>
        </p:spPr>
        <p:txBody>
          <a:bodyPr/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he-IL" altLang="he-IL" sz="2400" kern="0" dirty="0"/>
              <a:t>1935 , רחל </a:t>
            </a:r>
            <a:r>
              <a:rPr lang="he-IL" altLang="he-IL" sz="2400" kern="0" dirty="0" err="1"/>
              <a:t>בליאך</a:t>
            </a:r>
            <a:r>
              <a:rPr lang="he-IL" altLang="he-IL" sz="2400" kern="0" dirty="0"/>
              <a:t> עבדה כאחות ראשית במחלקת היולדות בבית החולים היהודי </a:t>
            </a:r>
            <a:r>
              <a:rPr lang="he-IL" altLang="he-IL" sz="2400" kern="0" dirty="0" err="1"/>
              <a:t>צ'יסטה</a:t>
            </a:r>
            <a:r>
              <a:rPr lang="he-IL" altLang="he-IL" sz="2400" kern="0" dirty="0"/>
              <a:t> לפני המלחמה ובגטו</a:t>
            </a:r>
          </a:p>
        </p:txBody>
      </p:sp>
      <p:pic>
        <p:nvPicPr>
          <p:cNvPr id="7171" name="תמונה 3" descr="תמונה שמכילה מקורה, מטבח, שולחן, חדר&#10;&#10;התיאור נוצר באופן אוטומטי">
            <a:extLst>
              <a:ext uri="{FF2B5EF4-FFF2-40B4-BE49-F238E27FC236}">
                <a16:creationId xmlns:a16="http://schemas.microsoft.com/office/drawing/2014/main" id="{1FAA8AB2-0034-B0D5-CBC2-D2CBD4F4C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72" y="1345022"/>
            <a:ext cx="5545137" cy="440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3DBF6D83-22CB-7016-DBA7-6E35257F46EC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" t="3233" r="2922" b="15015"/>
          <a:stretch>
            <a:fillRect/>
          </a:stretch>
        </p:blipFill>
        <p:spPr bwMode="auto">
          <a:xfrm>
            <a:off x="6347640" y="1959860"/>
            <a:ext cx="5733188" cy="318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תמונה 2" descr="תמונה שמכילה לבוש, הנעלה, אדם, מעיל&#10;&#10;תוכן שנוצר על-ידי בינה מלאכותית עשוי להיות שגוי.">
            <a:extLst>
              <a:ext uri="{FF2B5EF4-FFF2-40B4-BE49-F238E27FC236}">
                <a16:creationId xmlns:a16="http://schemas.microsoft.com/office/drawing/2014/main" id="{F8522732-251C-3428-20DD-EAD5DABAD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062" y="269876"/>
            <a:ext cx="5011738" cy="639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כותרת 1">
            <a:extLst>
              <a:ext uri="{FF2B5EF4-FFF2-40B4-BE49-F238E27FC236}">
                <a16:creationId xmlns:a16="http://schemas.microsoft.com/office/drawing/2014/main" id="{B1666B80-BB74-4914-E821-4B979E5507C0}"/>
              </a:ext>
            </a:extLst>
          </p:cNvPr>
          <p:cNvSpPr txBox="1">
            <a:spLocks noChangeArrowheads="1"/>
          </p:cNvSpPr>
          <p:nvPr/>
        </p:nvSpPr>
        <p:spPr>
          <a:xfrm>
            <a:off x="6432550" y="290513"/>
            <a:ext cx="4459288" cy="1981200"/>
          </a:xfrm>
          <a:prstGeom prst="rect">
            <a:avLst/>
          </a:prstGeom>
        </p:spPr>
        <p:txBody>
          <a:bodyPr/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he-IL" altLang="he-IL" sz="2400" kern="0" dirty="0"/>
              <a:t>1935 , רחל </a:t>
            </a:r>
            <a:r>
              <a:rPr lang="he-IL" altLang="he-IL" sz="2400" kern="0" dirty="0" err="1"/>
              <a:t>בליאך</a:t>
            </a:r>
            <a:r>
              <a:rPr lang="he-IL" altLang="he-IL" sz="2400" kern="0" dirty="0"/>
              <a:t> ובנה , וורשה. תמונה אחרונה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115</Words>
  <Application>Microsoft Office PowerPoint</Application>
  <PresentationFormat>מסך רחב</PresentationFormat>
  <Paragraphs>15</Paragraphs>
  <Slides>6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6</vt:i4>
      </vt:variant>
    </vt:vector>
  </HeadingPairs>
  <TitlesOfParts>
    <vt:vector size="12" baseType="lpstr">
      <vt:lpstr>Aptos</vt:lpstr>
      <vt:lpstr>Aptos Display</vt:lpstr>
      <vt:lpstr>Arial</vt:lpstr>
      <vt:lpstr>Calibri</vt:lpstr>
      <vt:lpstr>David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מרים עופר</dc:creator>
  <cp:lastModifiedBy>מרים עופר</cp:lastModifiedBy>
  <cp:revision>2</cp:revision>
  <dcterms:created xsi:type="dcterms:W3CDTF">2025-05-14T07:51:28Z</dcterms:created>
  <dcterms:modified xsi:type="dcterms:W3CDTF">2025-05-14T07:58:43Z</dcterms:modified>
</cp:coreProperties>
</file>